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458" r:id="rId3"/>
    <p:sldId id="459" r:id="rId4"/>
    <p:sldId id="460" r:id="rId5"/>
    <p:sldId id="497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81" r:id="rId16"/>
    <p:sldId id="482" r:id="rId17"/>
    <p:sldId id="483" r:id="rId18"/>
    <p:sldId id="486" r:id="rId19"/>
    <p:sldId id="484" r:id="rId20"/>
    <p:sldId id="485" r:id="rId21"/>
    <p:sldId id="491" r:id="rId22"/>
    <p:sldId id="496" r:id="rId23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4F4"/>
    <a:srgbClr val="029AFF"/>
    <a:srgbClr val="0000FF"/>
    <a:srgbClr val="FFCCCC"/>
    <a:srgbClr val="70AD47"/>
    <a:srgbClr val="BFBFDF"/>
    <a:srgbClr val="BFDFFF"/>
    <a:srgbClr val="DEFFDD"/>
    <a:srgbClr val="FFE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1945" autoAdjust="0"/>
  </p:normalViewPr>
  <p:slideViewPr>
    <p:cSldViewPr snapToGrid="0">
      <p:cViewPr varScale="1">
        <p:scale>
          <a:sx n="103" d="100"/>
          <a:sy n="103" d="100"/>
        </p:scale>
        <p:origin x="8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28/06/2020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28/06/2020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Phénomène</a:t>
            </a:r>
            <a:r>
              <a:rPr lang="fr-FR" baseline="0" dirty="0" smtClean="0"/>
              <a:t> de résonance sur le verre.</a:t>
            </a:r>
            <a:endParaRPr lang="fr-FR" dirty="0" smtClean="0"/>
          </a:p>
          <a:p>
            <a:r>
              <a:rPr lang="fr-FR" dirty="0" smtClean="0"/>
              <a:t>Transition</a:t>
            </a:r>
            <a:r>
              <a:rPr lang="fr-FR" baseline="0" dirty="0" smtClean="0"/>
              <a:t> vers des oscillateurs complexes.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28/06/2020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1.png"/><Relationship Id="rId7" Type="http://schemas.openxmlformats.org/officeDocument/2006/relationships/image" Target="../media/image79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Relationship Id="rId14" Type="http://schemas.openxmlformats.org/officeDocument/2006/relationships/image" Target="../media/image8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9.png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1.png"/><Relationship Id="rId3" Type="http://schemas.openxmlformats.org/officeDocument/2006/relationships/image" Target="../media/image106.png"/><Relationship Id="rId7" Type="http://schemas.openxmlformats.org/officeDocument/2006/relationships/image" Target="../media/image10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7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5.png"/><Relationship Id="rId5" Type="http://schemas.openxmlformats.org/officeDocument/2006/relationships/image" Target="../media/image10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5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96" y="2579920"/>
            <a:ext cx="4634196" cy="3475647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905991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4" y="2579920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47" y="1427491"/>
            <a:ext cx="4500881" cy="28538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44416" y="5639812"/>
            <a:ext cx="1614196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tx2"/>
                </a:solidFill>
              </a:rPr>
              <a:t>force de frottement visqueux</a:t>
            </a:r>
            <a:r>
              <a:rPr lang="fr-FR" dirty="0" smtClean="0">
                <a:solidFill>
                  <a:schemeClr val="tx2"/>
                </a:solidFill>
              </a:rPr>
              <a:t> qui </a:t>
            </a:r>
            <a:r>
              <a:rPr lang="fr-FR" b="1" dirty="0" smtClean="0">
                <a:solidFill>
                  <a:schemeClr val="tx2"/>
                </a:solidFill>
              </a:rPr>
              <a:t>refroidit </a:t>
            </a:r>
            <a:r>
              <a:rPr lang="fr-FR" dirty="0" smtClean="0">
                <a:solidFill>
                  <a:schemeClr val="tx2"/>
                </a:solidFill>
              </a:rPr>
              <a:t>de l’oscillateur.</a:t>
            </a:r>
            <a:endParaRPr lang="fr-FR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29609" y="4374822"/>
            <a:ext cx="1604864" cy="10649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195527" y="5439748"/>
            <a:ext cx="2719193" cy="12339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758612" y="5152034"/>
            <a:ext cx="1436915" cy="14987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25224" y="5662678"/>
            <a:ext cx="2719191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10417" y="5157169"/>
            <a:ext cx="314663" cy="5055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5224609" y="4374821"/>
            <a:ext cx="494521" cy="7772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2" grpId="0"/>
      <p:bldP spid="13" grpId="0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tx2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3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5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Les </a:t>
            </a:r>
            <a:r>
              <a:rPr lang="fr-FR" b="1" dirty="0" smtClean="0">
                <a:solidFill>
                  <a:schemeClr val="tx2"/>
                </a:solidFill>
              </a:rPr>
              <a:t>fluctuations quantiques </a:t>
            </a:r>
            <a:r>
              <a:rPr lang="fr-FR" dirty="0" smtClean="0">
                <a:solidFill>
                  <a:schemeClr val="tx2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349232" y="5195308"/>
            <a:ext cx="357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L’utilisation de </a:t>
            </a:r>
            <a:r>
              <a:rPr lang="fr-FR" b="1" dirty="0" smtClean="0">
                <a:solidFill>
                  <a:schemeClr val="tx2"/>
                </a:solidFill>
              </a:rPr>
              <a:t>lumière comprimée </a:t>
            </a:r>
            <a:r>
              <a:rPr lang="fr-FR" dirty="0" smtClean="0">
                <a:solidFill>
                  <a:schemeClr val="tx2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tx2"/>
                </a:solidFill>
              </a:rPr>
              <a:t>interféromètres gravitationnels.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  <a:blipFill rotWithShape="0">
                <a:blip r:embed="rId1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  <a:blipFill rotWithShape="0"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8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13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3662569" y="323911"/>
            <a:ext cx="1818861" cy="854765"/>
            <a:chOff x="2976579" y="724493"/>
            <a:chExt cx="1818861" cy="854765"/>
          </a:xfrm>
        </p:grpSpPr>
        <p:sp>
          <p:nvSpPr>
            <p:cNvPr id="3" name="Ellipse 2"/>
            <p:cNvSpPr/>
            <p:nvPr/>
          </p:nvSpPr>
          <p:spPr>
            <a:xfrm>
              <a:off x="2976579" y="724493"/>
              <a:ext cx="181886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191558" y="967210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Électronique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767417" y="1178045"/>
            <a:ext cx="2033683" cy="854765"/>
            <a:chOff x="6755177" y="355161"/>
            <a:chExt cx="2033683" cy="854765"/>
          </a:xfrm>
        </p:grpSpPr>
        <p:sp>
          <p:nvSpPr>
            <p:cNvPr id="9" name="ZoneTexte 8"/>
            <p:cNvSpPr txBox="1"/>
            <p:nvPr/>
          </p:nvSpPr>
          <p:spPr>
            <a:xfrm>
              <a:off x="6948398" y="597878"/>
              <a:ext cx="1679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Programmation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6755177" y="355161"/>
              <a:ext cx="2033683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51816" y="1178677"/>
            <a:ext cx="1381408" cy="854765"/>
            <a:chOff x="351816" y="1178677"/>
            <a:chExt cx="1381408" cy="854765"/>
          </a:xfrm>
        </p:grpSpPr>
        <p:sp>
          <p:nvSpPr>
            <p:cNvPr id="2" name="ZoneTexte 1"/>
            <p:cNvSpPr txBox="1"/>
            <p:nvPr/>
          </p:nvSpPr>
          <p:spPr>
            <a:xfrm>
              <a:off x="479834" y="1421394"/>
              <a:ext cx="112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Cryogénie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351816" y="1178677"/>
              <a:ext cx="1381408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86266" y="3702184"/>
            <a:ext cx="1143000" cy="854765"/>
            <a:chOff x="6227842" y="3795128"/>
            <a:chExt cx="1143000" cy="854765"/>
          </a:xfrm>
        </p:grpSpPr>
        <p:sp>
          <p:nvSpPr>
            <p:cNvPr id="6" name="ZoneTexte 5"/>
            <p:cNvSpPr txBox="1"/>
            <p:nvPr/>
          </p:nvSpPr>
          <p:spPr>
            <a:xfrm>
              <a:off x="6326008" y="4037845"/>
              <a:ext cx="96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Optique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6227842" y="3795128"/>
              <a:ext cx="1143000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7123459" y="3590639"/>
            <a:ext cx="1677641" cy="854765"/>
            <a:chOff x="1915631" y="4896786"/>
            <a:chExt cx="1677641" cy="854765"/>
          </a:xfrm>
        </p:grpSpPr>
        <p:sp>
          <p:nvSpPr>
            <p:cNvPr id="8" name="ZoneTexte 7"/>
            <p:cNvSpPr txBox="1"/>
            <p:nvPr/>
          </p:nvSpPr>
          <p:spPr>
            <a:xfrm>
              <a:off x="2107352" y="5139503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Oscillateurs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1915631" y="4896786"/>
              <a:ext cx="167764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228600" y="579961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tx2"/>
                </a:solidFill>
              </a:rPr>
              <a:t>l’oscillateur mécanique </a:t>
            </a:r>
            <a:r>
              <a:rPr lang="fr-FR" dirty="0">
                <a:solidFill>
                  <a:schemeClr val="tx2"/>
                </a:solidFill>
              </a:rPr>
              <a:t>qu’est le micro-pilier.</a:t>
            </a:r>
            <a:endParaRPr lang="fr-FR" i="1" dirty="0">
              <a:solidFill>
                <a:schemeClr val="tx2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432874"/>
            <a:ext cx="9144000" cy="228436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673489"/>
            <a:ext cx="9144000" cy="128613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tx2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amorti :</a:t>
                </a:r>
                <a:endParaRPr lang="fr-FR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tx2"/>
                    </a:solidFill>
                  </a:rPr>
                  <a:t>Quelles sont les sources d’amortissement 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tx2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tx2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’un système résonant ?</a:t>
                </a:r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5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des simulations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46" y="1398071"/>
            <a:ext cx="1681473" cy="40355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6708"/>
          <a:stretch/>
        </p:blipFill>
        <p:spPr>
          <a:xfrm>
            <a:off x="228600" y="1723202"/>
            <a:ext cx="2424165" cy="356677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1133144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En </a:t>
            </a:r>
            <a:r>
              <a:rPr lang="fr-FR" b="1" dirty="0" smtClean="0">
                <a:solidFill>
                  <a:schemeClr val="tx2"/>
                </a:solidFill>
              </a:rPr>
              <a:t>régime libre</a:t>
            </a:r>
            <a:r>
              <a:rPr lang="fr-FR" dirty="0" smtClean="0">
                <a:solidFill>
                  <a:schemeClr val="tx2"/>
                </a:solidFill>
              </a:rPr>
              <a:t>, on mesure la </a:t>
            </a:r>
            <a:r>
              <a:rPr lang="fr-FR" b="1" dirty="0" smtClean="0">
                <a:solidFill>
                  <a:schemeClr val="tx2"/>
                </a:solidFill>
              </a:rPr>
              <a:t>fréquence propre </a:t>
            </a:r>
            <a:r>
              <a:rPr lang="fr-FR" dirty="0" smtClean="0">
                <a:solidFill>
                  <a:schemeClr val="tx2"/>
                </a:solidFill>
              </a:rPr>
              <a:t>et le </a:t>
            </a:r>
            <a:r>
              <a:rPr lang="fr-FR" b="1" dirty="0" smtClean="0">
                <a:solidFill>
                  <a:schemeClr val="tx2"/>
                </a:solidFill>
              </a:rPr>
              <a:t>facteur de qualité</a:t>
            </a:r>
            <a:r>
              <a:rPr lang="fr-FR" dirty="0" smtClean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723808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543360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tx2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2"/>
                </a:solidFill>
              </a:rPr>
              <a:t>A</a:t>
            </a:r>
            <a:r>
              <a:rPr lang="fr-FR" i="1" dirty="0" smtClean="0">
                <a:solidFill>
                  <a:schemeClr val="tx2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tx2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tx2"/>
                </a:solidFill>
              </a:rPr>
              <a:t>Frottements fluides dans différents milieux</a:t>
            </a:r>
            <a:endParaRPr lang="fr-FR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Une excitation sinusoïdale par un électro-aimant permet de mesurer la </a:t>
            </a:r>
            <a:r>
              <a:rPr lang="fr-FR" b="1" dirty="0" smtClean="0">
                <a:solidFill>
                  <a:schemeClr val="tx2"/>
                </a:solidFill>
              </a:rPr>
              <a:t>réponse fréquentielle</a:t>
            </a:r>
            <a:r>
              <a:rPr lang="fr-FR" dirty="0" smtClean="0">
                <a:solidFill>
                  <a:schemeClr val="tx2"/>
                </a:solidFill>
              </a:rPr>
              <a:t>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 smtClean="0">
                <a:solidFill>
                  <a:schemeClr val="tx2"/>
                </a:solidFill>
              </a:rPr>
              <a:t>diapason en quartz </a:t>
            </a:r>
            <a:r>
              <a:rPr lang="fr-FR" dirty="0" smtClean="0">
                <a:solidFill>
                  <a:schemeClr val="tx2"/>
                </a:solidFill>
              </a:rPr>
              <a:t>peut être utilisé comme </a:t>
            </a:r>
            <a:r>
              <a:rPr lang="fr-FR" b="1" dirty="0" smtClean="0">
                <a:solidFill>
                  <a:schemeClr val="tx2"/>
                </a:solidFill>
              </a:rPr>
              <a:t>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Les oscillateurs réels comportent de nombreux </a:t>
            </a:r>
            <a:r>
              <a:rPr lang="fr-FR" b="1" dirty="0" smtClean="0">
                <a:solidFill>
                  <a:schemeClr val="tx2"/>
                </a:solidFill>
              </a:rPr>
              <a:t>modes propres </a:t>
            </a:r>
            <a:r>
              <a:rPr lang="fr-FR" dirty="0" smtClean="0">
                <a:solidFill>
                  <a:schemeClr val="tx2"/>
                </a:solidFill>
              </a:rPr>
              <a:t>: on peut les décrire par des </a:t>
            </a:r>
            <a:r>
              <a:rPr lang="fr-FR" b="1" dirty="0" smtClean="0">
                <a:solidFill>
                  <a:schemeClr val="tx2"/>
                </a:solidFill>
              </a:rPr>
              <a:t>ensembles d’oscillateurs amortis.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37862" y="2936087"/>
            <a:ext cx="455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verre peut servir pour l’</a:t>
            </a:r>
            <a:r>
              <a:rPr lang="fr-FR" b="1" dirty="0" smtClean="0">
                <a:solidFill>
                  <a:schemeClr val="tx2"/>
                </a:solidFill>
              </a:rPr>
              <a:t>analyse spectrale </a:t>
            </a:r>
            <a:r>
              <a:rPr lang="fr-FR" dirty="0" smtClean="0">
                <a:solidFill>
                  <a:schemeClr val="tx2"/>
                </a:solidFill>
              </a:rPr>
              <a:t>des modes mécaniques d’un objet complexe.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1460867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20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4483" y="715439"/>
            <a:ext cx="9144000" cy="44824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/>
                </a:solidFill>
              </a:rPr>
              <a:t>Evaluer la maitrise des notions :</a:t>
            </a:r>
            <a:endParaRPr lang="fr-FR" b="1" i="1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tx2"/>
                </a:solidFill>
              </a:rPr>
              <a:t>oscillateur amorti et soumis à une excitation sinusoïdale</a:t>
            </a:r>
            <a:endParaRPr lang="fr-FR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2"/>
                </a:solidFill>
              </a:rPr>
              <a:t>s</a:t>
            </a:r>
            <a:r>
              <a:rPr lang="fr-FR" i="1" dirty="0" smtClean="0">
                <a:solidFill>
                  <a:schemeClr val="tx2"/>
                </a:solidFill>
              </a:rPr>
              <a:t>ignaux </a:t>
            </a:r>
            <a:r>
              <a:rPr lang="fr-FR" i="1" dirty="0">
                <a:solidFill>
                  <a:schemeClr val="tx2"/>
                </a:solidFill>
              </a:rPr>
              <a:t>périodiques, </a:t>
            </a:r>
            <a:r>
              <a:rPr lang="fr-FR" i="1" dirty="0" smtClean="0">
                <a:solidFill>
                  <a:schemeClr val="tx2"/>
                </a:solidFill>
              </a:rPr>
              <a:t>spectres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tx2"/>
                </a:solidFill>
              </a:rPr>
              <a:t>fonction </a:t>
            </a:r>
            <a:r>
              <a:rPr lang="fr-FR" i="1" dirty="0">
                <a:solidFill>
                  <a:schemeClr val="tx2"/>
                </a:solidFill>
              </a:rPr>
              <a:t>de </a:t>
            </a:r>
            <a:r>
              <a:rPr lang="fr-FR" i="1" dirty="0" smtClean="0">
                <a:solidFill>
                  <a:schemeClr val="tx2"/>
                </a:solidFill>
              </a:rPr>
              <a:t>transfert</a:t>
            </a:r>
            <a:endParaRPr lang="fr-FR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758016"/>
            <a:ext cx="9144000" cy="1451730"/>
            <a:chOff x="0" y="2338338"/>
            <a:chExt cx="9144000" cy="1451730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432000" y="3562350"/>
              <a:ext cx="8280000" cy="53975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9BD7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fr-FR" altLang="fr-FR" dirty="0">
                <a:solidFill>
                  <a:schemeClr val="tx2"/>
                </a:solidFill>
              </a:endParaRP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0" y="2338338"/>
              <a:ext cx="9144000" cy="1451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altLang="fr-FR" sz="4000" b="1" dirty="0" smtClean="0">
                  <a:solidFill>
                    <a:srgbClr val="029AFF"/>
                  </a:solidFill>
                  <a:latin typeface="+mn-lt"/>
                </a:rPr>
                <a:t>Merci pour votre attention !</a:t>
              </a:r>
              <a:endParaRPr lang="fr-FR" altLang="fr-FR" sz="2200" b="1" dirty="0">
                <a:solidFill>
                  <a:srgbClr val="029AFF"/>
                </a:solidFill>
                <a:latin typeface="+mn-lt"/>
              </a:endParaRPr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3" y="2719067"/>
            <a:ext cx="4635280" cy="34764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37" y="2719067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  <a:endParaRPr lang="fr-FR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56076" y="1585120"/>
            <a:ext cx="9318996" cy="4052989"/>
            <a:chOff x="170896" y="2031787"/>
            <a:chExt cx="9318996" cy="4052989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2031787"/>
              <a:ext cx="9318996" cy="4052989"/>
              <a:chOff x="170896" y="2031787"/>
              <a:chExt cx="9318996" cy="4052989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Électron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 rot="20333977">
                <a:off x="5983326" y="2031787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 rot="20485617">
                <a:off x="1156395" y="3764195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141256" y="964030"/>
            <a:ext cx="4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le comportement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2"/>
                </a:solidFill>
              </a:rPr>
              <a:t>probabiliste.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650862" y="4144778"/>
            <a:ext cx="42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macroscopiques.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6"/>
                </a:solidFill>
              </a:rPr>
              <a:t>déterministe.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quantique.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1999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</a:t>
              </a:r>
              <a:r>
                <a:rPr lang="fr-FR" dirty="0" smtClean="0"/>
                <a:t>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3499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Mouvement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brownien –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État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mouvement brownien </a:t>
            </a:r>
            <a:r>
              <a:rPr lang="fr-FR" dirty="0" smtClean="0">
                <a:solidFill>
                  <a:schemeClr val="tx2"/>
                </a:solidFill>
              </a:rPr>
              <a:t>de l’oscillateur est causé par l’agitation thermique.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28600" y="6299498"/>
            <a:ext cx="861427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Refroidir un oscillateur mécanique dans son état quantique fondamental.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64227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5755" y="4580133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022910" y="4580132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89782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Ellipse 16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722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La mesure de l’aire du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dues au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mouvement brownien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donne accès au rapport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1842506"/>
            <a:ext cx="4498122" cy="23150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4" y="1842506"/>
            <a:ext cx="4498122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12244" y="4452657"/>
            <a:ext cx="2988689" cy="2276140"/>
            <a:chOff x="3099841" y="4466138"/>
            <a:chExt cx="2988689" cy="227614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41" y="4645527"/>
              <a:ext cx="2988689" cy="2096751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728578" y="446613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425706" y="4445093"/>
            <a:ext cx="2837448" cy="2264645"/>
            <a:chOff x="6331970" y="4445914"/>
            <a:chExt cx="2837448" cy="226464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970" y="4726307"/>
              <a:ext cx="2533382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362064" y="4445914"/>
              <a:ext cx="280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 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 :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521652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920792" y="5279597"/>
            <a:ext cx="535008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223287" y="5775805"/>
            <a:ext cx="259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 smtClean="0">
                <a:solidFill>
                  <a:schemeClr val="tx2"/>
                </a:solidFill>
              </a:rPr>
              <a:t>oscillateur</a:t>
            </a:r>
            <a:r>
              <a:rPr lang="fr-FR" dirty="0" smtClean="0">
                <a:solidFill>
                  <a:schemeClr val="tx2"/>
                </a:solidFill>
              </a:rPr>
              <a:t>...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77641" y="838200"/>
            <a:ext cx="62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faible taille des oscillateurs nécessite un miroir de </a:t>
            </a:r>
            <a:r>
              <a:rPr lang="fr-FR" b="1" dirty="0" smtClean="0">
                <a:solidFill>
                  <a:schemeClr val="tx2"/>
                </a:solidFill>
              </a:rPr>
              <a:t>faible rayon de courbure.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8" y="88321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23287" y="3194588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3058865" y="3194588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194588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677641" y="1503193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Pour </a:t>
                </a:r>
                <a:r>
                  <a:rPr lang="fr-FR" dirty="0">
                    <a:solidFill>
                      <a:schemeClr val="tx2"/>
                    </a:solidFill>
                  </a:rPr>
                  <a:t>une </a:t>
                </a:r>
                <a:r>
                  <a:rPr lang="fr-FR" b="1" dirty="0">
                    <a:solidFill>
                      <a:schemeClr val="tx2"/>
                    </a:solidFill>
                  </a:rPr>
                  <a:t>cavité optomécanique </a:t>
                </a:r>
                <a:r>
                  <a:rPr lang="fr-FR" dirty="0">
                    <a:solidFill>
                      <a:schemeClr val="tx2"/>
                    </a:solidFill>
                  </a:rPr>
                  <a:t>en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cryogénie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  <a:blipFill rotWithShape="0">
                <a:blip r:embed="rId9"/>
                <a:stretch>
                  <a:fillRect l="-1439" t="-3226" b="-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3058865" y="577580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>
                <a:solidFill>
                  <a:schemeClr val="tx2"/>
                </a:solidFill>
              </a:rPr>
              <a:t>miroir d’entrée</a:t>
            </a:r>
            <a:r>
              <a:rPr lang="fr-FR" dirty="0">
                <a:solidFill>
                  <a:schemeClr val="tx2"/>
                </a:solidFill>
              </a:rPr>
              <a:t>…	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dépend de la </a:t>
            </a:r>
            <a:r>
              <a:rPr lang="fr-FR" b="1" dirty="0" smtClean="0">
                <a:solidFill>
                  <a:schemeClr val="tx2"/>
                </a:solidFill>
              </a:rPr>
              <a:t>distance</a:t>
            </a:r>
            <a:r>
              <a:rPr lang="fr-FR" dirty="0" smtClean="0">
                <a:solidFill>
                  <a:schemeClr val="tx2"/>
                </a:solidFill>
              </a:rPr>
              <a:t> entre les deux miroirs.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R</a:t>
            </a:r>
            <a:r>
              <a:rPr lang="fr-FR" b="1" dirty="0" smtClean="0">
                <a:solidFill>
                  <a:schemeClr val="tx2"/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ZoneTexte 63"/>
              <p:cNvSpPr txBox="1"/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Ressort </a:t>
                </a:r>
                <a:r>
                  <a:rPr lang="fr-FR" b="1" dirty="0">
                    <a:solidFill>
                      <a:schemeClr val="tx2"/>
                    </a:solidFill>
                  </a:rPr>
                  <a:t>optique</a:t>
                </a:r>
              </a:p>
              <a:p>
                <a:pPr algn="ctr"/>
                <a:endParaRPr lang="fr-FR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 smtClean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blipFill rotWithShape="0">
                <a:blip r:embed="rId11"/>
                <a:stretch>
                  <a:fillRect t="-7027" b="-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6110466" y="4929864"/>
            <a:ext cx="2797713" cy="1130246"/>
            <a:chOff x="6110466" y="4929864"/>
            <a:chExt cx="2797713" cy="1130246"/>
          </a:xfrm>
        </p:grpSpPr>
        <p:sp>
          <p:nvSpPr>
            <p:cNvPr id="63" name="ZoneTexte 62"/>
            <p:cNvSpPr txBox="1"/>
            <p:nvPr/>
          </p:nvSpPr>
          <p:spPr>
            <a:xfrm>
              <a:off x="6110466" y="5310321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R</a:t>
              </a:r>
              <a:r>
                <a:rPr lang="fr-FR" b="1" dirty="0" smtClean="0">
                  <a:solidFill>
                    <a:schemeClr val="tx2"/>
                  </a:solidFill>
                </a:rPr>
                <a:t>etard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tx2"/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tx2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tx2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7027" r="-9821" b="-16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Connecteur droit avec flèche 66"/>
            <p:cNvCxnSpPr>
              <a:stCxn id="63" idx="3"/>
              <a:endCxn id="65" idx="1"/>
            </p:cNvCxnSpPr>
            <p:nvPr/>
          </p:nvCxnSpPr>
          <p:spPr>
            <a:xfrm>
              <a:off x="6999971" y="5494987"/>
              <a:ext cx="543091" cy="0"/>
            </a:xfrm>
            <a:prstGeom prst="straightConnector1">
              <a:avLst/>
            </a:prstGeom>
            <a:ln w="25400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couplage optomécanique </a:t>
            </a:r>
            <a:r>
              <a:rPr lang="fr-FR" dirty="0" smtClean="0">
                <a:solidFill>
                  <a:schemeClr val="tx2"/>
                </a:solidFill>
              </a:rPr>
              <a:t>lie les </a:t>
            </a:r>
            <a:r>
              <a:rPr lang="fr-FR" b="1" dirty="0" smtClean="0">
                <a:solidFill>
                  <a:schemeClr val="tx2"/>
                </a:solidFill>
              </a:rPr>
              <a:t>déplacements</a:t>
            </a:r>
            <a:r>
              <a:rPr lang="fr-FR" dirty="0" smtClean="0">
                <a:solidFill>
                  <a:schemeClr val="tx2"/>
                </a:solidFill>
              </a:rPr>
              <a:t> du miroir et 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tx2"/>
                </a:solidFill>
              </a:rPr>
              <a:t>pression de radiation.</a:t>
            </a:r>
            <a:endParaRPr lang="fr-FR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4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68066</TotalTime>
  <Words>1123</Words>
  <Application>Microsoft Office PowerPoint</Application>
  <PresentationFormat>Affichage à l'écran (4:3)</PresentationFormat>
  <Paragraphs>308</Paragraphs>
  <Slides>22</Slides>
  <Notes>22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État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Évaluation : Micro-capteurs et oscillateurs </vt:lpstr>
      <vt:lpstr>Présentation PowerPoint</vt:lpstr>
      <vt:lpstr>Backup slides – Templates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1036</cp:revision>
  <cp:lastPrinted>2019-07-12T11:29:22Z</cp:lastPrinted>
  <dcterms:created xsi:type="dcterms:W3CDTF">2016-01-19T10:18:58Z</dcterms:created>
  <dcterms:modified xsi:type="dcterms:W3CDTF">2020-06-28T21:11:43Z</dcterms:modified>
</cp:coreProperties>
</file>